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74" r:id="rId13"/>
    <p:sldId id="287" r:id="rId14"/>
    <p:sldId id="275" r:id="rId15"/>
    <p:sldId id="288" r:id="rId16"/>
    <p:sldId id="289" r:id="rId17"/>
    <p:sldId id="276" r:id="rId18"/>
    <p:sldId id="290" r:id="rId19"/>
    <p:sldId id="277" r:id="rId20"/>
    <p:sldId id="278" r:id="rId21"/>
    <p:sldId id="291" r:id="rId22"/>
    <p:sldId id="279" r:id="rId23"/>
    <p:sldId id="292" r:id="rId24"/>
    <p:sldId id="280" r:id="rId25"/>
    <p:sldId id="293" r:id="rId26"/>
    <p:sldId id="281" r:id="rId27"/>
    <p:sldId id="294" r:id="rId28"/>
    <p:sldId id="282" r:id="rId29"/>
    <p:sldId id="283" r:id="rId30"/>
    <p:sldId id="295" r:id="rId31"/>
    <p:sldId id="286" r:id="rId32"/>
    <p:sldId id="296" r:id="rId33"/>
    <p:sldId id="297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EFF2C-39B1-49AB-A15F-913467ABB4D1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EDB22-E50C-41FD-9C8D-1B3C00855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514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EFF2C-39B1-49AB-A15F-913467ABB4D1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EDB22-E50C-41FD-9C8D-1B3C00855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696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EFF2C-39B1-49AB-A15F-913467ABB4D1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EDB22-E50C-41FD-9C8D-1B3C00855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033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EFF2C-39B1-49AB-A15F-913467ABB4D1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EDB22-E50C-41FD-9C8D-1B3C00855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83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EFF2C-39B1-49AB-A15F-913467ABB4D1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EDB22-E50C-41FD-9C8D-1B3C00855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716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EFF2C-39B1-49AB-A15F-913467ABB4D1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EDB22-E50C-41FD-9C8D-1B3C00855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094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EFF2C-39B1-49AB-A15F-913467ABB4D1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EDB22-E50C-41FD-9C8D-1B3C00855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279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EFF2C-39B1-49AB-A15F-913467ABB4D1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EDB22-E50C-41FD-9C8D-1B3C00855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000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EFF2C-39B1-49AB-A15F-913467ABB4D1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EDB22-E50C-41FD-9C8D-1B3C00855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204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EFF2C-39B1-49AB-A15F-913467ABB4D1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EDB22-E50C-41FD-9C8D-1B3C00855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287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EFF2C-39B1-49AB-A15F-913467ABB4D1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EDB22-E50C-41FD-9C8D-1B3C00855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61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EFF2C-39B1-49AB-A15F-913467ABB4D1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EDB22-E50C-41FD-9C8D-1B3C00855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05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3tqjITi8S8s&amp;feature=plcp&amp;context=C3bddaf0UDOEgsToPDskI9lDQU4Cmwbss7Lf2MR5Ww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Homeostasis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Maintaining the balance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202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382296" cy="1325563"/>
          </a:xfrm>
        </p:spPr>
        <p:txBody>
          <a:bodyPr/>
          <a:lstStyle/>
          <a:p>
            <a:r>
              <a:rPr lang="en-US" dirty="0" smtClean="0"/>
              <a:t>Thermoregulation in Humans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291" y="0"/>
            <a:ext cx="57150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7320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182" y="1825625"/>
            <a:ext cx="658861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/>
              <a:t>Increased body temperature: </a:t>
            </a:r>
            <a:r>
              <a:rPr lang="en-US" sz="4000" dirty="0" smtClean="0"/>
              <a:t>resulting from exercising or being in a hot environment</a:t>
            </a:r>
            <a:endParaRPr lang="en-US" sz="4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4648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8761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327" y="152400"/>
            <a:ext cx="57150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75531" y="3284113"/>
            <a:ext cx="23825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Homeostasis</a:t>
            </a:r>
          </a:p>
          <a:p>
            <a:r>
              <a:rPr lang="en-US" sz="1200" dirty="0" smtClean="0"/>
              <a:t>Internal body temperature 36-38 C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709326" y="2292439"/>
            <a:ext cx="1772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Increased body temperature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670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9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43772" y="473392"/>
            <a:ext cx="7704455" cy="591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7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327" y="152400"/>
            <a:ext cx="57150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75531" y="3284113"/>
            <a:ext cx="23825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Homeostasis</a:t>
            </a:r>
          </a:p>
          <a:p>
            <a:r>
              <a:rPr lang="en-US" sz="1200" dirty="0" smtClean="0"/>
              <a:t>Internal body temperature 36-38 C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709326" y="2292439"/>
            <a:ext cx="1772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Increased body temperature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46986" y="309093"/>
            <a:ext cx="20348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Thermostat in hypothalamus activates cooling mechanisms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3739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338" y="266194"/>
            <a:ext cx="9119323" cy="632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3112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23242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A terrestrial mammal bathing, an adaptation that</a:t>
            </a:r>
            <a:br>
              <a:rPr lang="en-US" dirty="0"/>
            </a:br>
            <a:r>
              <a:rPr lang="en-US" dirty="0"/>
              <a:t>enhances evaporative cooling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15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1509554"/>
            <a:ext cx="8304530" cy="498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1634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327" y="152400"/>
            <a:ext cx="57150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75531" y="3284113"/>
            <a:ext cx="23825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Homeostasis</a:t>
            </a:r>
          </a:p>
          <a:p>
            <a:r>
              <a:rPr lang="en-US" sz="1200" dirty="0" smtClean="0"/>
              <a:t>Internal body temperature 36-38 C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709326" y="2292439"/>
            <a:ext cx="1772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Increased body temperature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46986" y="309093"/>
            <a:ext cx="20348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Thermostat in hypothalamus activates cooling mechanisms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17464" y="152400"/>
            <a:ext cx="3734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Sweat glands secrete sweat that evaporates cooling the body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7703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vasodialation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71444"/>
            <a:ext cx="9144001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76045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327" y="152400"/>
            <a:ext cx="57150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75531" y="3284113"/>
            <a:ext cx="23825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Homeostasis</a:t>
            </a:r>
          </a:p>
          <a:p>
            <a:r>
              <a:rPr lang="en-US" sz="1200" dirty="0" smtClean="0"/>
              <a:t>Internal body temperature 36-38 C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709326" y="2292439"/>
            <a:ext cx="1772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Increased body temperature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46986" y="309093"/>
            <a:ext cx="20348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Thermostat in hypothalamus activates cooling mechanisms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17464" y="152400"/>
            <a:ext cx="3734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Sweat glands secrete sweat that evaporates cooling the body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340957" y="1300766"/>
            <a:ext cx="4584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Blood vessels in skin open: capillaries fill with warm blood; heat radiates from skin surface out of the body. </a:t>
            </a:r>
            <a:r>
              <a:rPr lang="en-US" b="1" dirty="0" smtClean="0"/>
              <a:t>vasodilation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29992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073534"/>
          </a:xfrm>
        </p:spPr>
        <p:txBody>
          <a:bodyPr>
            <a:normAutofit/>
          </a:bodyPr>
          <a:lstStyle/>
          <a:p>
            <a:r>
              <a:rPr lang="en-US" dirty="0" smtClean="0"/>
              <a:t>BILL: What conditions do we need to regulate in order to maintain homeostasis?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438659"/>
            <a:ext cx="10515600" cy="273830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Come up with at least 3 things.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176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327" y="152400"/>
            <a:ext cx="57150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75531" y="3284113"/>
            <a:ext cx="23825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Homeostasis</a:t>
            </a:r>
          </a:p>
          <a:p>
            <a:r>
              <a:rPr lang="en-US" sz="1200" dirty="0" smtClean="0"/>
              <a:t>Internal body temperature 36-38 C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709326" y="2292439"/>
            <a:ext cx="1772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Increased body temperature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46986" y="309093"/>
            <a:ext cx="20348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Thermostat in hypothalamus activates cooling mechanisms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17464" y="152400"/>
            <a:ext cx="3734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Sweat glands secrete sweat that evaporates cooling the body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340957" y="1300766"/>
            <a:ext cx="4584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Blood vessels in skin open: capillaries fill with warm blood; heat radiates from skin surface out of the body. </a:t>
            </a:r>
            <a:r>
              <a:rPr lang="en-US" b="1" dirty="0" smtClean="0"/>
              <a:t>vasodilation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552058" y="2292439"/>
            <a:ext cx="2051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Body temperature decreases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555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4428" y="1825625"/>
            <a:ext cx="6189372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Decreased Body temperature: such as when in a cold environment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495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14068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327" y="152400"/>
            <a:ext cx="57150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75531" y="3284113"/>
            <a:ext cx="23825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Homeostasis</a:t>
            </a:r>
          </a:p>
          <a:p>
            <a:r>
              <a:rPr lang="en-US" sz="1200" dirty="0" smtClean="0"/>
              <a:t>Internal body temperature 36-38 C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709326" y="2292439"/>
            <a:ext cx="1772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Increased body temperature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46986" y="309093"/>
            <a:ext cx="20348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Thermostat in hypothalamus activates cooling mechanisms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17464" y="152400"/>
            <a:ext cx="3734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Sweat glands secrete sweat that evaporates cooling the body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340957" y="1300766"/>
            <a:ext cx="4584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Blood vessels in skin open: capillaries fill with warm blood; heat radiates from skin surface out of the body. </a:t>
            </a:r>
            <a:r>
              <a:rPr lang="en-US" b="1" dirty="0" smtClean="0"/>
              <a:t>vasodilation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552058" y="2292439"/>
            <a:ext cx="2051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Body temperature decreases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758123" y="4172753"/>
            <a:ext cx="16662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Decreased body temperature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9002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9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43772" y="473392"/>
            <a:ext cx="7704455" cy="591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9836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327" y="152400"/>
            <a:ext cx="57150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75531" y="3284113"/>
            <a:ext cx="23825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Homeostasis</a:t>
            </a:r>
          </a:p>
          <a:p>
            <a:r>
              <a:rPr lang="en-US" sz="1200" dirty="0" smtClean="0"/>
              <a:t>Internal body temperature 36-38 C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709326" y="2292439"/>
            <a:ext cx="1772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Increased body temperature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46986" y="309093"/>
            <a:ext cx="20348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Thermostat in hypothalamus activates cooling mechanisms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17464" y="152400"/>
            <a:ext cx="3734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Sweat glands secrete sweat that evaporates cooling the body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340957" y="1300766"/>
            <a:ext cx="4584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Blood vessels in skin open: capillaries fill with warm blood; heat radiates from skin surface out of the body. </a:t>
            </a:r>
            <a:r>
              <a:rPr lang="en-US" b="1" dirty="0" smtClean="0"/>
              <a:t>vasodilation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552058" y="2292439"/>
            <a:ext cx="2051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Body temperature decreases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758123" y="4172753"/>
            <a:ext cx="16662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Decreased body temperature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120902" y="5454391"/>
            <a:ext cx="20348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Thermostat in hypothalamus activates warming mechanisms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8793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vasoconstriction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683568"/>
            <a:ext cx="9144001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22506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327" y="152400"/>
            <a:ext cx="57150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75531" y="3284113"/>
            <a:ext cx="23825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Homeostasis</a:t>
            </a:r>
          </a:p>
          <a:p>
            <a:r>
              <a:rPr lang="en-US" sz="1200" dirty="0" smtClean="0"/>
              <a:t>Internal body temperature 36-38 C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709326" y="2292439"/>
            <a:ext cx="1772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Increased body temperature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46986" y="309093"/>
            <a:ext cx="20348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Thermostat in hypothalamus activates cooling mechanisms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17464" y="152400"/>
            <a:ext cx="3734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Sweat glands secrete sweat that evaporates cooling the body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340957" y="1300766"/>
            <a:ext cx="4584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Blood vessels in skin open: capillaries fill with warm blood; heat radiates from skin surface out of the body. </a:t>
            </a:r>
            <a:r>
              <a:rPr lang="en-US" b="1" dirty="0" smtClean="0"/>
              <a:t>vasodilation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552058" y="2292439"/>
            <a:ext cx="2051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Body temperature decreases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758123" y="4172753"/>
            <a:ext cx="16662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Decreased body temperature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120902" y="5454391"/>
            <a:ext cx="20348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Thermostat in hypothalamus activates warming mechanisms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129995" y="5087150"/>
            <a:ext cx="38121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Blood vessels constrict, </a:t>
            </a:r>
            <a:r>
              <a:rPr lang="en-US" sz="1600" dirty="0"/>
              <a:t>diverting blood from skin to deeper tissues and reducing heat loss from skin surface</a:t>
            </a:r>
            <a:r>
              <a:rPr lang="en-US" sz="1600" dirty="0" smtClean="0"/>
              <a:t>. </a:t>
            </a:r>
            <a:r>
              <a:rPr lang="en-US" sz="1600" b="1" dirty="0" smtClean="0"/>
              <a:t>vasoconstriction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0204003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shivering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80" name="Picture 4" descr="http://i708.photobucket.com/albums/ww85/Wingsong12024/Animation/Shiverin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95" y="2449332"/>
            <a:ext cx="2100938" cy="189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5766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327" y="152400"/>
            <a:ext cx="57150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75531" y="3284113"/>
            <a:ext cx="23825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Homeostasis</a:t>
            </a:r>
          </a:p>
          <a:p>
            <a:r>
              <a:rPr lang="en-US" sz="1200" dirty="0" smtClean="0"/>
              <a:t>Internal body temperature 36-38 C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709326" y="2292439"/>
            <a:ext cx="1772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Increased body temperature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46986" y="309093"/>
            <a:ext cx="20348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Thermostat in hypothalamus activates cooling mechanisms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17464" y="152400"/>
            <a:ext cx="3734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Sweat glands secrete sweat that evaporates cooling the body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340957" y="1300766"/>
            <a:ext cx="4584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Blood vessels in skin open: capillaries fill with warm blood; heat radiates from skin surface out of the body. </a:t>
            </a:r>
            <a:r>
              <a:rPr lang="en-US" b="1" dirty="0" smtClean="0"/>
              <a:t>vasodilation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552058" y="2292439"/>
            <a:ext cx="2051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Body temperature decreases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758123" y="4172753"/>
            <a:ext cx="16662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Decreased body temperature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120902" y="5454391"/>
            <a:ext cx="20348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Thermostat in hypothalamus activates warming mechanisms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129995" y="5087150"/>
            <a:ext cx="38121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Blood vessels constrict, </a:t>
            </a:r>
            <a:r>
              <a:rPr lang="en-US" sz="1600" dirty="0"/>
              <a:t>diverting blood from skin to deeper tissues and reducing heat loss from skin surface</a:t>
            </a:r>
            <a:r>
              <a:rPr lang="en-US" sz="1600" dirty="0" smtClean="0"/>
              <a:t>. </a:t>
            </a:r>
            <a:r>
              <a:rPr lang="en-US" sz="1600" b="1" dirty="0" smtClean="0"/>
              <a:t>vasoconstriction</a:t>
            </a:r>
            <a:endParaRPr lang="en-US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930369" y="5235567"/>
            <a:ext cx="30208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Skeletal muscles rapidly</a:t>
            </a:r>
          </a:p>
          <a:p>
            <a:r>
              <a:rPr lang="en-US" dirty="0"/>
              <a:t>contract, expending energy though cell respiration which generates heat as a by product</a:t>
            </a:r>
            <a:r>
              <a:rPr lang="en-US" dirty="0" smtClean="0"/>
              <a:t>.</a:t>
            </a:r>
            <a:r>
              <a:rPr lang="en-US" b="1" dirty="0" smtClean="0"/>
              <a:t> shivering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3911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327" y="152400"/>
            <a:ext cx="57150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75531" y="3284113"/>
            <a:ext cx="23825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Homeostasis</a:t>
            </a:r>
          </a:p>
          <a:p>
            <a:r>
              <a:rPr lang="en-US" sz="1200" dirty="0" smtClean="0"/>
              <a:t>Internal body temperature 36-38 C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709326" y="2292439"/>
            <a:ext cx="1772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Increased body temperature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46986" y="309093"/>
            <a:ext cx="20348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Thermostat in hypothalamus activates cooling mechanisms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17464" y="152400"/>
            <a:ext cx="3734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Sweat glands secrete sweat that evaporates cooling the body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340957" y="1300766"/>
            <a:ext cx="4584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Blood vessels in skin open: capillaries fill with warm blood; heat radiates from skin surface out of the body. </a:t>
            </a:r>
            <a:r>
              <a:rPr lang="en-US" b="1" dirty="0" smtClean="0"/>
              <a:t>vasodilation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552058" y="2292439"/>
            <a:ext cx="2051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Body temperature decreases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758123" y="4172753"/>
            <a:ext cx="16662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Decreased body temperature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120902" y="5454391"/>
            <a:ext cx="20348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Thermostat in hypothalamus activates warming mechanisms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129995" y="5087150"/>
            <a:ext cx="38121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Blood vessels constrict, </a:t>
            </a:r>
            <a:r>
              <a:rPr lang="en-US" sz="1600" dirty="0"/>
              <a:t>diverting blood from skin to deeper tissues and reducing heat loss from skin surface</a:t>
            </a:r>
            <a:r>
              <a:rPr lang="en-US" sz="1600" dirty="0" smtClean="0"/>
              <a:t>. </a:t>
            </a:r>
            <a:r>
              <a:rPr lang="en-US" sz="1600" b="1" dirty="0" smtClean="0"/>
              <a:t>vasoconstriction</a:t>
            </a:r>
            <a:endParaRPr lang="en-US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930369" y="5235567"/>
            <a:ext cx="30208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Skeletal muscles rapidly</a:t>
            </a:r>
          </a:p>
          <a:p>
            <a:r>
              <a:rPr lang="en-US" dirty="0"/>
              <a:t>contract, expending energy though cell respiration which generates heat as a by product</a:t>
            </a:r>
            <a:r>
              <a:rPr lang="en-US" dirty="0" smtClean="0"/>
              <a:t>.</a:t>
            </a:r>
            <a:r>
              <a:rPr lang="en-US" b="1" dirty="0" smtClean="0"/>
              <a:t> shivering</a:t>
            </a:r>
            <a:endParaRPr lang="en-US" b="1" dirty="0"/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701985" y="4163820"/>
            <a:ext cx="17725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Body temperature increases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476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Maintaining the balance…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>
                <a:hlinkClick r:id="rId2"/>
              </a:rPr>
              <a:t>Homeostasis hugs! Bozeman science</a:t>
            </a:r>
            <a:endParaRPr lang="en-US" sz="4400" dirty="0" smtClean="0"/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9331192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800" dirty="0" smtClean="0"/>
              <a:t>BILL: Draw </a:t>
            </a:r>
            <a:r>
              <a:rPr lang="en-US" sz="4800" dirty="0"/>
              <a:t>the negative feedback loop for temperature regulation without looking at your notes.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9516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327" y="152400"/>
            <a:ext cx="57150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75531" y="3284113"/>
            <a:ext cx="23825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Homeostasis</a:t>
            </a:r>
          </a:p>
          <a:p>
            <a:r>
              <a:rPr lang="en-US" sz="1200" dirty="0" smtClean="0"/>
              <a:t>Internal body temperature 36-38 C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709326" y="2292439"/>
            <a:ext cx="1772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Increased body temperature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46986" y="309093"/>
            <a:ext cx="20348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Thermostat in hypothalamus activates cooling mechanisms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17464" y="152400"/>
            <a:ext cx="3734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Sweat glands secrete sweat that evaporates cooling the body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340957" y="1300766"/>
            <a:ext cx="4584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Blood vessels in skin open: capillaries fill with warm blood; heat radiates from skin surface out of the body. </a:t>
            </a:r>
            <a:r>
              <a:rPr lang="en-US" b="1" dirty="0" smtClean="0"/>
              <a:t>vasodilation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552058" y="2292439"/>
            <a:ext cx="2051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Body temperature decreases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758123" y="4172753"/>
            <a:ext cx="16662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Decreased body temperature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120902" y="5454391"/>
            <a:ext cx="20348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Thermostat in hypothalamus activates warming mechanisms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129995" y="5087150"/>
            <a:ext cx="38121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Blood vessels constrict, </a:t>
            </a:r>
            <a:r>
              <a:rPr lang="en-US" sz="1600" dirty="0"/>
              <a:t>diverting blood from skin to deeper tissues and reducing heat loss from skin surface</a:t>
            </a:r>
            <a:r>
              <a:rPr lang="en-US" sz="1600" dirty="0" smtClean="0"/>
              <a:t>. </a:t>
            </a:r>
            <a:r>
              <a:rPr lang="en-US" sz="1600" b="1" dirty="0" smtClean="0"/>
              <a:t>vasoconstriction</a:t>
            </a:r>
            <a:endParaRPr lang="en-US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930369" y="5235567"/>
            <a:ext cx="30208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Skeletal muscles rapidly</a:t>
            </a:r>
          </a:p>
          <a:p>
            <a:r>
              <a:rPr lang="en-US" dirty="0"/>
              <a:t>contract, expending energy though cell respiration which generates heat as a by product</a:t>
            </a:r>
            <a:r>
              <a:rPr lang="en-US" dirty="0" smtClean="0"/>
              <a:t>.</a:t>
            </a:r>
            <a:r>
              <a:rPr lang="en-US" b="1" dirty="0" smtClean="0"/>
              <a:t> shivering</a:t>
            </a:r>
            <a:endParaRPr lang="en-US" b="1" dirty="0"/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701985" y="4163820"/>
            <a:ext cx="17725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Body temperature increases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876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blood sugar…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Beta cells in pancreas release insulin which signals cells to take in glucose and the liver to take up glucose and store it as glycogen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Alpha cells in the pancreas release glucagon which signals the liver to break down glucagon into glucose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Create a negative feedback diagram for the information above.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0489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6" name="Picture 6" descr="http://bio1152.nicerweb.com/Locked/media/ch45/45_12GlucoseHomeostas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36" y="365125"/>
            <a:ext cx="51625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926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Countercurrent exchange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3670" y="1825625"/>
            <a:ext cx="5130129" cy="4351338"/>
          </a:xfrm>
        </p:spPr>
        <p:txBody>
          <a:bodyPr/>
          <a:lstStyle/>
          <a:p>
            <a:r>
              <a:rPr lang="en-US" dirty="0" smtClean="0"/>
              <a:t>Flow in opposite directions</a:t>
            </a:r>
          </a:p>
          <a:p>
            <a:r>
              <a:rPr lang="en-US" dirty="0" smtClean="0"/>
              <a:t>Materials (heat, water, salt, gases, </a:t>
            </a:r>
            <a:r>
              <a:rPr lang="en-US" dirty="0" err="1" smtClean="0"/>
              <a:t>etc</a:t>
            </a:r>
            <a:r>
              <a:rPr lang="en-US" dirty="0" smtClean="0"/>
              <a:t>) flow from high </a:t>
            </a:r>
            <a:r>
              <a:rPr lang="en-US" dirty="0" smtClean="0">
                <a:sym typeface="Wingdings" panose="05000000000000000000" pitchFamily="2" charset="2"/>
              </a:rPr>
              <a:t> low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Concentration gradients maintained </a:t>
            </a:r>
          </a:p>
        </p:txBody>
      </p:sp>
      <p:pic>
        <p:nvPicPr>
          <p:cNvPr id="1026" name="Picture 2" descr="http://bio1151.nicerweb.com/bio1152/Locked/media/ch40/40_15CountercurrentHe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5625"/>
            <a:ext cx="538547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127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important concepts in homeostasis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Negative feedback loops</a:t>
            </a:r>
          </a:p>
          <a:p>
            <a:pPr marL="0" indent="0">
              <a:buNone/>
            </a:pPr>
            <a:r>
              <a:rPr lang="en-US" sz="3600" dirty="0" smtClean="0"/>
              <a:t>Positive feedback </a:t>
            </a:r>
          </a:p>
          <a:p>
            <a:pPr marL="0" indent="0">
              <a:buNone/>
            </a:pPr>
            <a:r>
              <a:rPr lang="en-US" sz="3600" dirty="0" smtClean="0"/>
              <a:t>Conformers vs. regulators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13957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295" y="1825625"/>
            <a:ext cx="4709409" cy="4351338"/>
          </a:xfrm>
        </p:spPr>
      </p:pic>
    </p:spTree>
    <p:extLst>
      <p:ext uri="{BB962C8B-B14F-4D97-AF65-F5344CB8AC3E}">
        <p14:creationId xmlns:p14="http://schemas.microsoft.com/office/powerpoint/2010/main" val="2114261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Conformers vs. regulators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0" name="Picture 208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690688"/>
            <a:ext cx="7947905" cy="5301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879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some of the benefits and drawbacks of each strategy?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3712747"/>
              </p:ext>
            </p:extLst>
          </p:nvPr>
        </p:nvGraphicFramePr>
        <p:xfrm>
          <a:off x="838200" y="1825625"/>
          <a:ext cx="10515600" cy="45751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/>
                <a:gridCol w="5257800"/>
              </a:tblGrid>
              <a:tr h="881234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Conformers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Regulators</a:t>
                      </a:r>
                      <a:endParaRPr lang="en-US" sz="2800" dirty="0"/>
                    </a:p>
                  </a:txBody>
                  <a:tcPr/>
                </a:tc>
              </a:tr>
              <a:tr h="1521034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Benefits: very low energy</a:t>
                      </a:r>
                      <a:r>
                        <a:rPr lang="en-US" sz="2800" baseline="0" dirty="0" smtClean="0"/>
                        <a:t> needs, do not need to eat a lot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Benefits:</a:t>
                      </a:r>
                      <a:r>
                        <a:rPr lang="en-US" sz="2800" baseline="0" dirty="0" smtClean="0"/>
                        <a:t> constant metabolism, can inhabit many different environments</a:t>
                      </a:r>
                      <a:endParaRPr lang="en-US" sz="2800" dirty="0"/>
                    </a:p>
                  </a:txBody>
                  <a:tcPr/>
                </a:tc>
              </a:tr>
              <a:tr h="217290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Drawbacks: metabolism and enzyme function are dependent on environment, cold temp = low metabolism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Drawbacks:</a:t>
                      </a:r>
                      <a:r>
                        <a:rPr lang="en-US" sz="2800" baseline="0" dirty="0" smtClean="0"/>
                        <a:t> need a lot of food to meet energy needs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9532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budget for 4 animals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" name="Picture 40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4284" y="1364563"/>
            <a:ext cx="7890235" cy="549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3853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</TotalTime>
  <Words>897</Words>
  <Application>Microsoft Office PowerPoint</Application>
  <PresentationFormat>Widescreen</PresentationFormat>
  <Paragraphs>127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Arial</vt:lpstr>
      <vt:lpstr>Wingdings</vt:lpstr>
      <vt:lpstr>Office Theme</vt:lpstr>
      <vt:lpstr>Homeostasis</vt:lpstr>
      <vt:lpstr>BILL: What conditions do we need to regulate in order to maintain homeostasis?</vt:lpstr>
      <vt:lpstr>Maintaining the balance…</vt:lpstr>
      <vt:lpstr>Countercurrent exchange</vt:lpstr>
      <vt:lpstr>Other important concepts in homeostasis</vt:lpstr>
      <vt:lpstr>PowerPoint Presentation</vt:lpstr>
      <vt:lpstr>Conformers vs. regulators</vt:lpstr>
      <vt:lpstr>What are some of the benefits and drawbacks of each strategy?</vt:lpstr>
      <vt:lpstr>Energy budget for 4 animals</vt:lpstr>
      <vt:lpstr>Thermoregulation in Humans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terrestrial mammal bathing, an adaptation that enhances evaporative cooling </vt:lpstr>
      <vt:lpstr>PowerPoint Presentation</vt:lpstr>
      <vt:lpstr>vasodialation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vasoconstriction</vt:lpstr>
      <vt:lpstr>PowerPoint Presentation</vt:lpstr>
      <vt:lpstr>shivering</vt:lpstr>
      <vt:lpstr>PowerPoint Presentation</vt:lpstr>
      <vt:lpstr>PowerPoint Presentation</vt:lpstr>
      <vt:lpstr>PowerPoint Presentation</vt:lpstr>
      <vt:lpstr>PowerPoint Presentation</vt:lpstr>
      <vt:lpstr>What about blood sugar…</vt:lpstr>
      <vt:lpstr>PowerPoint Presentation</vt:lpstr>
    </vt:vector>
  </TitlesOfParts>
  <Company>Austin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Homeostasis</dc:title>
  <dc:creator>Joseph Oleniczak</dc:creator>
  <cp:lastModifiedBy>Joseph Oleniczak</cp:lastModifiedBy>
  <cp:revision>7</cp:revision>
  <dcterms:created xsi:type="dcterms:W3CDTF">2015-03-29T15:35:58Z</dcterms:created>
  <dcterms:modified xsi:type="dcterms:W3CDTF">2015-03-29T16:33:39Z</dcterms:modified>
</cp:coreProperties>
</file>